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8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3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3C5882-BC3B-493D-A420-5C3B9B9246B0}" type="datetimeFigureOut">
              <a:rPr lang="cs-CZ" smtClean="0"/>
              <a:pPr/>
              <a:t>27.7.2011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97FB5B-3D4F-4FE1-9BE4-FAEDAB2656F3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AEDA7-EAE9-4627-BB21-9FC44F0332CC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448913-2435-488F-A090-6459F9DCE612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1F9FA6-53F7-4821-A116-82DA6214D29E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FEF12-DC58-412E-AE4E-B77FA7975487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63BBAB-D405-4422-A48B-1B741338F9BC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C1066-4A97-4F0A-8CC4-3AC0B3B5662E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06ADA-2DEA-4A1E-9AC2-0A6F0B84774F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887B51-26AF-422F-914E-6B37DF4AF8C0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E04EC1-3A53-4251-B5AC-90B3673A35F9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979B6B-9B9B-4FF7-8E83-41F124267A80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19B78-6F88-46A5-86D6-2DDC1009BA7F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1197A1-A3D0-45E2-98FD-5F838B7C13D7}" type="datetime1">
              <a:rPr lang="cs-CZ" smtClean="0"/>
              <a:pPr/>
              <a:t>27.7.2011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cs-CZ" smtClean="0"/>
              <a:t>Regiopartner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56736C-4B1B-401F-8012-3204FBB8E31A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pPr algn="r"/>
            <a:r>
              <a:rPr lang="cs-CZ" dirty="0" smtClean="0"/>
              <a:t>Organizace evaluačně – expertních </a:t>
            </a:r>
            <a:r>
              <a:rPr lang="cs-CZ" dirty="0" err="1" smtClean="0"/>
              <a:t>fokusních</a:t>
            </a:r>
            <a:r>
              <a:rPr lang="cs-CZ" dirty="0" smtClean="0"/>
              <a:t> skupin OP LZZ </a:t>
            </a:r>
            <a:r>
              <a:rPr lang="cs-CZ" dirty="0" smtClean="0"/>
              <a:t>2010</a:t>
            </a:r>
            <a:br>
              <a:rPr lang="cs-CZ" dirty="0" smtClean="0"/>
            </a:br>
            <a:r>
              <a:rPr lang="cs-CZ" dirty="0" smtClean="0"/>
              <a:t>- rovné příležitosti</a:t>
            </a:r>
            <a:r>
              <a:rPr lang="cs-CZ" dirty="0" smtClean="0"/>
              <a:t/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r"/>
            <a:r>
              <a:rPr lang="cs-CZ" dirty="0" err="1" smtClean="0"/>
              <a:t>Regiopartner</a:t>
            </a:r>
            <a:r>
              <a:rPr lang="cs-CZ" dirty="0" smtClean="0"/>
              <a:t>, s.r.o.</a:t>
            </a:r>
          </a:p>
          <a:p>
            <a:pPr algn="r"/>
            <a:r>
              <a:rPr lang="cs-CZ" dirty="0" smtClean="0"/>
              <a:t>27.7.2011</a:t>
            </a:r>
          </a:p>
          <a:p>
            <a:pPr algn="r"/>
            <a:r>
              <a:rPr lang="cs-CZ" sz="1800" dirty="0" smtClean="0"/>
              <a:t>Kateřina Machovcová, </a:t>
            </a:r>
            <a:r>
              <a:rPr lang="cs-CZ" sz="1800" dirty="0" err="1" smtClean="0"/>
              <a:t>Ph.D</a:t>
            </a:r>
            <a:r>
              <a:rPr lang="cs-CZ" sz="1800" dirty="0" smtClean="0"/>
              <a:t>.</a:t>
            </a:r>
            <a:endParaRPr lang="cs-CZ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dirty="0" smtClean="0"/>
              <a:t>Výstupy z </a:t>
            </a:r>
            <a:r>
              <a:rPr lang="cs-CZ" sz="3600" dirty="0" err="1" smtClean="0"/>
              <a:t>fokusních</a:t>
            </a:r>
            <a:r>
              <a:rPr lang="cs-CZ" sz="3600" dirty="0" smtClean="0"/>
              <a:t> skupin</a:t>
            </a:r>
            <a:endParaRPr lang="cs-CZ" sz="3600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55576" y="1628800"/>
            <a:ext cx="5581650" cy="1714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TextovéPole 5"/>
          <p:cNvSpPr txBox="1"/>
          <p:nvPr/>
        </p:nvSpPr>
        <p:spPr>
          <a:xfrm>
            <a:off x="611560" y="3789040"/>
            <a:ext cx="7416824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cs-CZ" dirty="0" smtClean="0"/>
              <a:t> Horizontální téma rovné příležitosti a indikátor „Míra zaměstnanosti žen v ČR“</a:t>
            </a:r>
          </a:p>
          <a:p>
            <a:pPr>
              <a:buFont typeface="Arial" pitchFamily="34" charset="0"/>
              <a:buChar char="•"/>
            </a:pPr>
            <a:r>
              <a:rPr lang="cs-CZ" dirty="0" smtClean="0"/>
              <a:t>Horizontální téma rovné příležitosti a indikátor „Míra platové diferenciace žen a mužů v ČR</a:t>
            </a:r>
          </a:p>
          <a:p>
            <a:pPr>
              <a:buFont typeface="Arial" pitchFamily="34" charset="0"/>
              <a:buChar char="•"/>
            </a:pPr>
            <a:r>
              <a:rPr lang="cs-CZ" dirty="0" smtClean="0"/>
              <a:t>Vhodné zaměření nové výzvy v oblasti podpory Rovné příležitosti  žen a mužů na trhu práce a sladění pracovního a rodinného života	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dirty="0" smtClean="0"/>
              <a:t>Míra zaměstnanosti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sz="2400" dirty="0" smtClean="0"/>
              <a:t>U žen silný vliv mateřství - projekty se zaměřují na ženy, které jsou již mimo trh práce  x </a:t>
            </a:r>
            <a:r>
              <a:rPr lang="cs-CZ" sz="2400" b="1" dirty="0" smtClean="0"/>
              <a:t>pozornost před nástupem na </a:t>
            </a:r>
            <a:r>
              <a:rPr lang="cs-CZ" sz="2400" b="1" dirty="0" smtClean="0"/>
              <a:t>MD/RD </a:t>
            </a:r>
            <a:r>
              <a:rPr lang="cs-CZ" sz="2400" b="1" dirty="0" smtClean="0"/>
              <a:t>či v </a:t>
            </a:r>
            <a:r>
              <a:rPr lang="cs-CZ" sz="2400" b="1" dirty="0" smtClean="0"/>
              <a:t>průběhu</a:t>
            </a:r>
            <a:r>
              <a:rPr lang="cs-CZ" sz="2400" dirty="0" smtClean="0"/>
              <a:t>; </a:t>
            </a:r>
            <a:r>
              <a:rPr lang="cs-CZ" sz="2400" dirty="0" smtClean="0"/>
              <a:t>role zaměstnavatelů v nabídce opatření </a:t>
            </a:r>
            <a:r>
              <a:rPr lang="cs-CZ" sz="2400" dirty="0" err="1" smtClean="0"/>
              <a:t>překlenujících</a:t>
            </a:r>
            <a:r>
              <a:rPr lang="cs-CZ" sz="2400" dirty="0" smtClean="0"/>
              <a:t> období intenzivní péče o děti</a:t>
            </a:r>
          </a:p>
          <a:p>
            <a:r>
              <a:rPr lang="cs-CZ" sz="2400" b="1" dirty="0" smtClean="0"/>
              <a:t>Riziko zaměření pouze na ženy </a:t>
            </a:r>
            <a:r>
              <a:rPr lang="cs-CZ" sz="2400" dirty="0" smtClean="0"/>
              <a:t>– role otců, širší rodiny, udržitelné služby</a:t>
            </a:r>
          </a:p>
          <a:p>
            <a:r>
              <a:rPr lang="cs-CZ" sz="2400" dirty="0" smtClean="0"/>
              <a:t>Rekvalifikace – </a:t>
            </a:r>
            <a:r>
              <a:rPr lang="cs-CZ" sz="2400" b="1" dirty="0" smtClean="0"/>
              <a:t>zacílení na žádané a oceňované pozice</a:t>
            </a:r>
            <a:r>
              <a:rPr lang="cs-CZ" sz="2400" dirty="0" smtClean="0"/>
              <a:t>, motivovat pro takové profese, kde panují předsudky (riziko kumulace žen ve špatně placených a nejistých pozicích – asistentky, sociální péče aj.)</a:t>
            </a:r>
          </a:p>
          <a:p>
            <a:r>
              <a:rPr lang="cs-CZ" sz="2400" dirty="0" smtClean="0"/>
              <a:t>Podnikání – lobby ke změně </a:t>
            </a:r>
            <a:r>
              <a:rPr lang="cs-CZ" sz="2400" b="1" dirty="0" smtClean="0"/>
              <a:t>genderově nevýhodných aspektů </a:t>
            </a:r>
            <a:r>
              <a:rPr lang="cs-CZ" sz="2400" dirty="0" smtClean="0"/>
              <a:t>(např. čerpání nemocenské, peněžitá podpora v mateřství)</a:t>
            </a:r>
          </a:p>
          <a:p>
            <a:endParaRPr lang="cs-CZ" sz="2400" dirty="0" smtClean="0"/>
          </a:p>
          <a:p>
            <a:endParaRPr lang="cs-CZ" sz="2400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dirty="0" smtClean="0"/>
              <a:t>Míra platové diferenciace žen a mužů v ČR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b="1" dirty="0" smtClean="0"/>
              <a:t>Nedostatek žen v technických profesích </a:t>
            </a:r>
            <a:r>
              <a:rPr lang="cs-CZ" dirty="0" smtClean="0"/>
              <a:t>– aktivních prolamování předsudků o nevhodnosti, praktická opatření</a:t>
            </a:r>
          </a:p>
          <a:p>
            <a:r>
              <a:rPr lang="cs-CZ" b="1" dirty="0" smtClean="0"/>
              <a:t>Nižší zastoupení žen ve vedoucích pozicích </a:t>
            </a:r>
            <a:r>
              <a:rPr lang="cs-CZ" dirty="0" smtClean="0"/>
              <a:t>– podpora </a:t>
            </a:r>
            <a:r>
              <a:rPr lang="cs-CZ" dirty="0" err="1" smtClean="0"/>
              <a:t>mentoringu</a:t>
            </a:r>
            <a:r>
              <a:rPr lang="cs-CZ" dirty="0" smtClean="0"/>
              <a:t>, talent programů, </a:t>
            </a:r>
            <a:r>
              <a:rPr lang="cs-CZ" dirty="0" err="1" smtClean="0"/>
              <a:t>leadership</a:t>
            </a:r>
            <a:r>
              <a:rPr lang="cs-CZ" dirty="0" smtClean="0"/>
              <a:t> 	</a:t>
            </a:r>
          </a:p>
          <a:p>
            <a:r>
              <a:rPr lang="cs-CZ" b="1" dirty="0" smtClean="0"/>
              <a:t>Podpora vstupu mužů do méně tradičních oborů</a:t>
            </a:r>
            <a:endParaRPr lang="cs-CZ" b="1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Nastavení výzvy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b="1" dirty="0" smtClean="0"/>
              <a:t>Sdílení zkušeností </a:t>
            </a:r>
            <a:r>
              <a:rPr lang="cs-CZ" dirty="0" smtClean="0"/>
              <a:t>mezi projekty „neobjevovat Ameriku“ – podpora šíření produktů a sdílení výstupů</a:t>
            </a:r>
          </a:p>
          <a:p>
            <a:r>
              <a:rPr lang="cs-CZ" b="1" dirty="0" smtClean="0"/>
              <a:t>Realizátoři projektů jako příklady dobré praxe </a:t>
            </a:r>
            <a:r>
              <a:rPr lang="cs-CZ" dirty="0" smtClean="0"/>
              <a:t>z hlediska zaměstnávání </a:t>
            </a:r>
            <a:r>
              <a:rPr lang="cs-CZ" dirty="0" smtClean="0"/>
              <a:t> (flexibilita, rovnost)</a:t>
            </a:r>
            <a:endParaRPr lang="cs-CZ" dirty="0" smtClean="0"/>
          </a:p>
          <a:p>
            <a:r>
              <a:rPr lang="cs-CZ" dirty="0" smtClean="0"/>
              <a:t>Legislativní otázky, </a:t>
            </a:r>
            <a:r>
              <a:rPr lang="cs-CZ" dirty="0" err="1" smtClean="0"/>
              <a:t>antidiskriminace</a:t>
            </a:r>
            <a:r>
              <a:rPr lang="cs-CZ" dirty="0" smtClean="0"/>
              <a:t> i </a:t>
            </a:r>
            <a:r>
              <a:rPr lang="cs-CZ" dirty="0" err="1" smtClean="0"/>
              <a:t>advokační</a:t>
            </a:r>
            <a:r>
              <a:rPr lang="cs-CZ" dirty="0" smtClean="0"/>
              <a:t> služby – </a:t>
            </a:r>
            <a:r>
              <a:rPr lang="cs-CZ" b="1" dirty="0" smtClean="0"/>
              <a:t>prosazování systémových změn </a:t>
            </a:r>
          </a:p>
          <a:p>
            <a:r>
              <a:rPr lang="cs-CZ" dirty="0" smtClean="0"/>
              <a:t>Diskuse </a:t>
            </a:r>
            <a:r>
              <a:rPr lang="cs-CZ" b="1" dirty="0" smtClean="0"/>
              <a:t>o efektu tréninků tzv. soft-</a:t>
            </a:r>
            <a:r>
              <a:rPr lang="cs-CZ" b="1" dirty="0" err="1" smtClean="0"/>
              <a:t>skills</a:t>
            </a:r>
            <a:endParaRPr lang="cs-CZ" b="1" dirty="0" smtClean="0"/>
          </a:p>
          <a:p>
            <a:endParaRPr lang="cs-CZ" dirty="0" smtClean="0"/>
          </a:p>
          <a:p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cs-CZ" dirty="0" smtClean="0"/>
          </a:p>
          <a:p>
            <a:pPr algn="ctr">
              <a:buNone/>
            </a:pPr>
            <a:endParaRPr lang="cs-CZ" dirty="0" smtClean="0"/>
          </a:p>
          <a:p>
            <a:pPr algn="ctr">
              <a:buNone/>
            </a:pPr>
            <a:r>
              <a:rPr lang="cs-CZ" dirty="0" smtClean="0"/>
              <a:t>Děkuji za pozornost!</a:t>
            </a:r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Regiopartner</a:t>
            </a:r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193</TotalTime>
  <Words>275</Words>
  <Application>Microsoft Office PowerPoint</Application>
  <PresentationFormat>Předvádění na obrazovce (4:3)</PresentationFormat>
  <Paragraphs>30</Paragraphs>
  <Slides>6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6</vt:i4>
      </vt:variant>
    </vt:vector>
  </HeadingPairs>
  <TitlesOfParts>
    <vt:vector size="7" baseType="lpstr">
      <vt:lpstr>Motiv sady Office</vt:lpstr>
      <vt:lpstr>Organizace evaluačně – expertních fokusních skupin OP LZZ 2010 - rovné příležitosti </vt:lpstr>
      <vt:lpstr>Výstupy z fokusních skupin</vt:lpstr>
      <vt:lpstr>Míra zaměstnanosti</vt:lpstr>
      <vt:lpstr>Míra platové diferenciace žen a mužů v ČR</vt:lpstr>
      <vt:lpstr>Nastavení výzvy</vt:lpstr>
      <vt:lpstr>Snímek 6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Kaca</dc:creator>
  <cp:lastModifiedBy>Kaca</cp:lastModifiedBy>
  <cp:revision>28</cp:revision>
  <dcterms:created xsi:type="dcterms:W3CDTF">2011-07-21T14:25:05Z</dcterms:created>
  <dcterms:modified xsi:type="dcterms:W3CDTF">2011-07-27T06:25:29Z</dcterms:modified>
</cp:coreProperties>
</file>

<file path=docProps/thumbnail.jpeg>
</file>